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0" r:id="rId3"/>
    <p:sldId id="257" r:id="rId4"/>
    <p:sldId id="258" r:id="rId5"/>
    <p:sldId id="259" r:id="rId6"/>
    <p:sldId id="260" r:id="rId7"/>
    <p:sldId id="269" r:id="rId8"/>
    <p:sldId id="261" r:id="rId9"/>
    <p:sldId id="262" r:id="rId10"/>
    <p:sldId id="263" r:id="rId11"/>
    <p:sldId id="264" r:id="rId12"/>
    <p:sldId id="265" r:id="rId13"/>
    <p:sldId id="266" r:id="rId14"/>
    <p:sldId id="270" r:id="rId15"/>
    <p:sldId id="267" r:id="rId16"/>
    <p:sldId id="268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&#1082;&#1072;&#1095;&#1077;&#1089;&#1090;&#1074;&#1086;%2014-15%20&#1091;&#1095;.&#1075;\&#1051;&#1080;&#1089;&#1090;%20Microsoft%20Office%20Exce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H:\&#1082;&#1072;&#1095;&#1077;&#1089;&#1090;&#1074;&#1086;%2014-15%20&#1091;&#1095;.&#1075;\&#1051;&#1080;&#1089;&#1090;%20Microsoft%20Office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Лист1!$C$1:$C$2</c:f>
              <c:strCache>
                <c:ptCount val="1"/>
                <c:pt idx="0">
                  <c:v>Качество % безотметочное</c:v>
                </c:pt>
              </c:strCache>
            </c:strRef>
          </c:tx>
          <c:cat>
            <c:multiLvlStrRef>
              <c:f>Лист1!$A$3:$B$5</c:f>
              <c:multiLvlStrCache>
                <c:ptCount val="3"/>
                <c:lvl>
                  <c:pt idx="0">
                    <c:v>2012 – 2013</c:v>
                  </c:pt>
                  <c:pt idx="1">
                    <c:v>2013 – 2014</c:v>
                  </c:pt>
                  <c:pt idx="2">
                    <c:v>2014 – 2015</c:v>
                  </c:pt>
                </c:lvl>
                <c:lvl>
                  <c:pt idx="0">
                    <c:v>2</c:v>
                  </c:pt>
                  <c:pt idx="1">
                    <c:v>3</c:v>
                  </c:pt>
                  <c:pt idx="2">
                    <c:v>4</c:v>
                  </c:pt>
                </c:lvl>
              </c:multiLvlStrCache>
            </c:multiLvlStrRef>
          </c:cat>
          <c:val>
            <c:numRef>
              <c:f>Лист1!$C$3:$C$5</c:f>
              <c:numCache>
                <c:formatCode>0%</c:formatCode>
                <c:ptCount val="3"/>
                <c:pt idx="0">
                  <c:v>0.82</c:v>
                </c:pt>
                <c:pt idx="1">
                  <c:v>0.82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Лист1!$D$1:$D$2</c:f>
              <c:strCache>
                <c:ptCount val="1"/>
                <c:pt idx="0">
                  <c:v>Обученность % безотметочное</c:v>
                </c:pt>
              </c:strCache>
            </c:strRef>
          </c:tx>
          <c:cat>
            <c:multiLvlStrRef>
              <c:f>Лист1!$A$3:$B$5</c:f>
              <c:multiLvlStrCache>
                <c:ptCount val="3"/>
                <c:lvl>
                  <c:pt idx="0">
                    <c:v>2012 – 2013</c:v>
                  </c:pt>
                  <c:pt idx="1">
                    <c:v>2013 – 2014</c:v>
                  </c:pt>
                  <c:pt idx="2">
                    <c:v>2014 – 2015</c:v>
                  </c:pt>
                </c:lvl>
                <c:lvl>
                  <c:pt idx="0">
                    <c:v>2</c:v>
                  </c:pt>
                  <c:pt idx="1">
                    <c:v>3</c:v>
                  </c:pt>
                  <c:pt idx="2">
                    <c:v>4</c:v>
                  </c:pt>
                </c:lvl>
              </c:multiLvlStrCache>
            </c:multiLvlStrRef>
          </c:cat>
          <c:val>
            <c:numRef>
              <c:f>Лист1!$D$3:$D$5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axId val="82662912"/>
        <c:axId val="82664448"/>
      </c:barChart>
      <c:catAx>
        <c:axId val="82662912"/>
        <c:scaling>
          <c:orientation val="minMax"/>
        </c:scaling>
        <c:axPos val="b"/>
        <c:tickLblPos val="nextTo"/>
        <c:crossAx val="82664448"/>
        <c:crosses val="autoZero"/>
        <c:auto val="1"/>
        <c:lblAlgn val="ctr"/>
        <c:lblOffset val="100"/>
      </c:catAx>
      <c:valAx>
        <c:axId val="82664448"/>
        <c:scaling>
          <c:orientation val="minMax"/>
        </c:scaling>
        <c:axPos val="l"/>
        <c:majorGridlines/>
        <c:numFmt formatCode="0%" sourceLinked="1"/>
        <c:tickLblPos val="nextTo"/>
        <c:crossAx val="82662912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>
        <c:manualLayout>
          <c:xMode val="edge"/>
          <c:yMode val="edge"/>
          <c:x val="0.231217780469749"/>
          <c:y val="0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Лист1!$A$3:$B$3</c:f>
              <c:strCache>
                <c:ptCount val="1"/>
                <c:pt idx="0">
                  <c:v>2 2014 – 2015</c:v>
                </c:pt>
              </c:strCache>
            </c:strRef>
          </c:tx>
          <c:cat>
            <c:multiLvlStrRef>
              <c:f>Лист1!$C$1:$D$2</c:f>
              <c:multiLvlStrCache>
                <c:ptCount val="2"/>
                <c:lvl>
                  <c:pt idx="0">
                    <c:v>безотметочное</c:v>
                  </c:pt>
                  <c:pt idx="1">
                    <c:v>безотметочное</c:v>
                  </c:pt>
                </c:lvl>
                <c:lvl>
                  <c:pt idx="0">
                    <c:v>Качество %</c:v>
                  </c:pt>
                  <c:pt idx="1">
                    <c:v>Обученность %</c:v>
                  </c:pt>
                </c:lvl>
              </c:multiLvlStrCache>
            </c:multiLvlStrRef>
          </c:cat>
          <c:val>
            <c:numRef>
              <c:f>Лист1!$C$3:$D$3</c:f>
              <c:numCache>
                <c:formatCode>0%</c:formatCode>
                <c:ptCount val="2"/>
                <c:pt idx="0">
                  <c:v>0.67</c:v>
                </c:pt>
                <c:pt idx="1">
                  <c:v>1</c:v>
                </c:pt>
              </c:numCache>
            </c:numRef>
          </c:val>
        </c:ser>
        <c:axId val="58673792"/>
        <c:axId val="64811392"/>
      </c:barChart>
      <c:catAx>
        <c:axId val="58673792"/>
        <c:scaling>
          <c:orientation val="minMax"/>
        </c:scaling>
        <c:axPos val="b"/>
        <c:tickLblPos val="nextTo"/>
        <c:crossAx val="64811392"/>
        <c:crosses val="autoZero"/>
        <c:auto val="1"/>
        <c:lblAlgn val="ctr"/>
        <c:lblOffset val="100"/>
      </c:catAx>
      <c:valAx>
        <c:axId val="64811392"/>
        <c:scaling>
          <c:orientation val="minMax"/>
        </c:scaling>
        <c:axPos val="l"/>
        <c:majorGridlines/>
        <c:numFmt formatCode="0%" sourceLinked="1"/>
        <c:tickLblPos val="nextTo"/>
        <c:crossAx val="5867379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Портфолио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Учителя начальных классов </a:t>
            </a:r>
          </a:p>
          <a:p>
            <a:r>
              <a:rPr lang="ru-RU" dirty="0" smtClean="0"/>
              <a:t>МБОУ Парижской ООШ </a:t>
            </a:r>
          </a:p>
          <a:p>
            <a:r>
              <a:rPr lang="ru-RU" dirty="0" smtClean="0"/>
              <a:t>Савченко Натальи Викторовны</a:t>
            </a:r>
          </a:p>
          <a:p>
            <a:r>
              <a:rPr lang="ru-RU" dirty="0" smtClean="0"/>
              <a:t>2014 -2015 учебный год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 smtClean="0"/>
              <a:t>Качество предметной подготовки детей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 последние три года в педагогической </a:t>
            </a:r>
            <a:r>
              <a:rPr lang="ru-RU" dirty="0" smtClean="0"/>
              <a:t>работе  наблюдается</a:t>
            </a:r>
            <a:r>
              <a:rPr lang="ru-RU" dirty="0" smtClean="0"/>
              <a:t>  положительная  </a:t>
            </a:r>
            <a:r>
              <a:rPr lang="ru-RU" dirty="0" smtClean="0"/>
              <a:t>динамика</a:t>
            </a:r>
            <a:r>
              <a:rPr lang="ru-RU" dirty="0" smtClean="0"/>
              <a:t>    учебных  достижений  учащихся:  при        100%  успеваемости  качество  обучения     составляет от 67% до 100 %.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Участие в конкурсах и олимпиадах различных уровней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Международных, всероссийских, региональных, районных.</a:t>
            </a:r>
          </a:p>
          <a:p>
            <a:r>
              <a:rPr lang="ru-RU" dirty="0" smtClean="0"/>
              <a:t>Самые активные участники </a:t>
            </a:r>
            <a:endParaRPr lang="ru-RU" dirty="0" smtClean="0"/>
          </a:p>
          <a:p>
            <a:r>
              <a:rPr lang="ru-RU" dirty="0" smtClean="0"/>
              <a:t>Гончарова </a:t>
            </a:r>
            <a:r>
              <a:rPr lang="ru-RU" dirty="0" smtClean="0"/>
              <a:t>Анна 4 класс, </a:t>
            </a:r>
            <a:endParaRPr lang="ru-RU" dirty="0" smtClean="0"/>
          </a:p>
          <a:p>
            <a:r>
              <a:rPr lang="ru-RU" dirty="0" smtClean="0"/>
              <a:t>Хороших </a:t>
            </a:r>
            <a:r>
              <a:rPr lang="ru-RU" dirty="0" smtClean="0"/>
              <a:t>Никита 2 класс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Результаты участия в конкурсах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Международные:</a:t>
            </a:r>
          </a:p>
          <a:p>
            <a:r>
              <a:rPr lang="ru-RU" i="1" dirty="0" smtClean="0"/>
              <a:t>дипломы - 2, </a:t>
            </a:r>
          </a:p>
          <a:p>
            <a:r>
              <a:rPr lang="ru-RU" i="1" dirty="0" smtClean="0"/>
              <a:t>Сертификаты – 6,</a:t>
            </a:r>
          </a:p>
          <a:p>
            <a:r>
              <a:rPr lang="ru-RU" i="1" dirty="0" smtClean="0"/>
              <a:t>Свидетельства – 2.</a:t>
            </a:r>
          </a:p>
          <a:p>
            <a:r>
              <a:rPr lang="ru-RU" b="1" dirty="0" smtClean="0"/>
              <a:t>Всероссийские:</a:t>
            </a:r>
          </a:p>
          <a:p>
            <a:r>
              <a:rPr lang="ru-RU" i="1" dirty="0" smtClean="0"/>
              <a:t>Сертификаты – 4.</a:t>
            </a:r>
          </a:p>
          <a:p>
            <a:r>
              <a:rPr lang="ru-RU" b="1" dirty="0" smtClean="0"/>
              <a:t>Региональный:</a:t>
            </a:r>
          </a:p>
          <a:p>
            <a:r>
              <a:rPr lang="ru-RU" i="1" dirty="0" smtClean="0"/>
              <a:t>Диплом – 1</a:t>
            </a:r>
          </a:p>
          <a:p>
            <a:r>
              <a:rPr lang="ru-RU" b="1" dirty="0" smtClean="0"/>
              <a:t>Районный:</a:t>
            </a:r>
          </a:p>
          <a:p>
            <a:r>
              <a:rPr lang="ru-RU" i="1" dirty="0" smtClean="0"/>
              <a:t>Грамота - 1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Качество </a:t>
            </a:r>
            <a:r>
              <a:rPr lang="ru-RU" dirty="0" smtClean="0"/>
              <a:t>знаний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2012-2013 г. </a:t>
            </a:r>
            <a:r>
              <a:rPr lang="ru-RU" dirty="0" smtClean="0"/>
              <a:t>– </a:t>
            </a:r>
            <a:r>
              <a:rPr lang="ru-RU" dirty="0" smtClean="0"/>
              <a:t>100%</a:t>
            </a:r>
          </a:p>
          <a:p>
            <a:r>
              <a:rPr lang="ru-RU" dirty="0" smtClean="0"/>
              <a:t>2013-214 г. – </a:t>
            </a:r>
            <a:r>
              <a:rPr lang="ru-RU" dirty="0" smtClean="0"/>
              <a:t>100</a:t>
            </a:r>
            <a:r>
              <a:rPr lang="ru-RU" dirty="0" smtClean="0"/>
              <a:t>%</a:t>
            </a:r>
          </a:p>
          <a:p>
            <a:r>
              <a:rPr lang="ru-RU" dirty="0" smtClean="0"/>
              <a:t>2014 – 2015 г. – </a:t>
            </a:r>
            <a:r>
              <a:rPr lang="ru-RU" dirty="0" smtClean="0"/>
              <a:t> </a:t>
            </a:r>
            <a:r>
              <a:rPr lang="ru-RU" dirty="0" smtClean="0"/>
              <a:t>75%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Позитивная динамика учебных достижений учащихся.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09600" y="2438400"/>
          <a:ext cx="28956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3810000" y="1676400"/>
          <a:ext cx="38100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Отличники, хорошисты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2012-2013- г – Гончарова Анна</a:t>
            </a:r>
          </a:p>
          <a:p>
            <a:r>
              <a:rPr lang="ru-RU" dirty="0" smtClean="0"/>
              <a:t>2013- 2014 г - Гончарова Анна</a:t>
            </a:r>
          </a:p>
          <a:p>
            <a:r>
              <a:rPr lang="ru-RU" dirty="0" smtClean="0"/>
              <a:t>2014 – 2015 г – Гончарова Анна,                     </a:t>
            </a:r>
            <a:r>
              <a:rPr lang="ru-RU" dirty="0" err="1" smtClean="0"/>
              <a:t>Себелева</a:t>
            </a:r>
            <a:r>
              <a:rPr lang="ru-RU" dirty="0" smtClean="0"/>
              <a:t> Анастасия.</a:t>
            </a:r>
          </a:p>
          <a:p>
            <a:r>
              <a:rPr lang="ru-RU" dirty="0" smtClean="0"/>
              <a:t>Гончарова Анна закончила 4 класс </a:t>
            </a:r>
            <a:r>
              <a:rPr lang="ru-RU" smtClean="0"/>
              <a:t>на отлично.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Работа с </a:t>
            </a:r>
            <a:r>
              <a:rPr lang="ru-RU" dirty="0" smtClean="0"/>
              <a:t>родителями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 каждой семьёй я </a:t>
            </a:r>
            <a:r>
              <a:rPr lang="ru-RU" dirty="0" smtClean="0"/>
              <a:t>провожу </a:t>
            </a:r>
            <a:r>
              <a:rPr lang="ru-RU" dirty="0" smtClean="0"/>
              <a:t>индивидуальные беседы, во время которых выясняю особенности ребёнка, его интересы, состояние здоровья, отношение к школе, знакомлюсь с укладом каждой семьи. </a:t>
            </a:r>
            <a:endParaRPr lang="ru-RU" dirty="0" smtClean="0"/>
          </a:p>
          <a:p>
            <a:r>
              <a:rPr lang="ru-RU" dirty="0" smtClean="0"/>
              <a:t>Родители принимают активное участие в подготовке и проведении совместных </a:t>
            </a:r>
            <a:r>
              <a:rPr lang="ru-RU" dirty="0" smtClean="0"/>
              <a:t>праздников, </a:t>
            </a:r>
            <a:r>
              <a:rPr lang="ru-RU" dirty="0" smtClean="0"/>
              <a:t>принимают активное участие в </a:t>
            </a:r>
            <a:r>
              <a:rPr lang="ru-RU" dirty="0" smtClean="0"/>
              <a:t>субботниках.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Результативность работы классного руководителя с учащимися и их родителями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914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Критерии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2012-2013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учебный год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2013-2014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учебный год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2014-2015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учебный год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Успеваемость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100 %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Отсутствие преступлений и правонарушений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отсутствуют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отсутствуют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отсутствуют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Учащиеся, стоящие на учёте в школе, в органах внутренних дел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Семьи, стоящие на учете в школе, в органах внутренних дел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Занятость учащихся во внеурочное время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100 %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100 %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100 %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Включенность в классные дела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100 %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100 %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100 %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Включенность в общешкольные дела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100 %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100 %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100 %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Уровень удовлетворенности работой классного руководителя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высокий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высокий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высокий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Участие в общественной жизни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Являюсь активным участником общественной жизни школы. </a:t>
            </a:r>
            <a:endParaRPr lang="ru-RU" dirty="0" smtClean="0"/>
          </a:p>
          <a:p>
            <a:r>
              <a:rPr lang="ru-RU" dirty="0" smtClean="0"/>
              <a:t>С </a:t>
            </a:r>
            <a:r>
              <a:rPr lang="ru-RU" dirty="0" smtClean="0"/>
              <a:t>2009 года руководитель МО учителей - предметников, </a:t>
            </a:r>
            <a:endParaRPr lang="ru-RU" dirty="0" smtClean="0"/>
          </a:p>
          <a:p>
            <a:r>
              <a:rPr lang="ru-RU" dirty="0" smtClean="0"/>
              <a:t>С </a:t>
            </a:r>
            <a:r>
              <a:rPr lang="ru-RU" dirty="0" smtClean="0"/>
              <a:t>2000 года – председатель профсоюзного комитета школы. </a:t>
            </a:r>
            <a:endParaRPr lang="ru-RU" dirty="0" smtClean="0"/>
          </a:p>
          <a:p>
            <a:r>
              <a:rPr lang="ru-RU" dirty="0" smtClean="0"/>
              <a:t>Администратор </a:t>
            </a:r>
            <a:r>
              <a:rPr lang="ru-RU" dirty="0" smtClean="0"/>
              <a:t>электронного журнала.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школьные </a:t>
            </a:r>
            <a:r>
              <a:rPr lang="ru-RU" dirty="0" smtClean="0"/>
              <a:t>внеклассные мероприятия: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Новый </a:t>
            </a:r>
            <a:r>
              <a:rPr lang="ru-RU" dirty="0" smtClean="0"/>
              <a:t>год, </a:t>
            </a:r>
            <a:endParaRPr lang="ru-RU" dirty="0" smtClean="0"/>
          </a:p>
          <a:p>
            <a:pPr algn="ctr"/>
            <a:r>
              <a:rPr lang="ru-RU" dirty="0" smtClean="0"/>
              <a:t>выпускной</a:t>
            </a:r>
            <a:r>
              <a:rPr lang="ru-RU" dirty="0" smtClean="0"/>
              <a:t>, </a:t>
            </a:r>
            <a:endParaRPr lang="ru-RU" dirty="0" smtClean="0"/>
          </a:p>
          <a:p>
            <a:pPr algn="ctr"/>
            <a:r>
              <a:rPr lang="ru-RU" dirty="0" smtClean="0"/>
              <a:t>День </a:t>
            </a:r>
            <a:r>
              <a:rPr lang="ru-RU" dirty="0" smtClean="0"/>
              <a:t>Знаний, </a:t>
            </a:r>
            <a:endParaRPr lang="ru-RU" dirty="0" smtClean="0"/>
          </a:p>
          <a:p>
            <a:pPr algn="ctr"/>
            <a:r>
              <a:rPr lang="ru-RU" dirty="0" smtClean="0"/>
              <a:t>День </a:t>
            </a:r>
            <a:r>
              <a:rPr lang="ru-RU" dirty="0" smtClean="0"/>
              <a:t>учителя, </a:t>
            </a:r>
            <a:endParaRPr lang="ru-RU" dirty="0" smtClean="0"/>
          </a:p>
          <a:p>
            <a:pPr algn="ctr"/>
            <a:r>
              <a:rPr lang="ru-RU" dirty="0" smtClean="0"/>
              <a:t>День </a:t>
            </a:r>
            <a:r>
              <a:rPr lang="ru-RU" dirty="0" smtClean="0"/>
              <a:t>матери, </a:t>
            </a:r>
            <a:endParaRPr lang="ru-RU" dirty="0" smtClean="0"/>
          </a:p>
          <a:p>
            <a:pPr algn="ctr"/>
            <a:r>
              <a:rPr lang="ru-RU" dirty="0" smtClean="0"/>
              <a:t>8 </a:t>
            </a:r>
            <a:r>
              <a:rPr lang="ru-RU" dirty="0" smtClean="0"/>
              <a:t>марта, </a:t>
            </a:r>
            <a:endParaRPr lang="ru-RU" dirty="0" smtClean="0"/>
          </a:p>
          <a:p>
            <a:pPr algn="ctr"/>
            <a:r>
              <a:rPr lang="ru-RU" dirty="0" smtClean="0"/>
              <a:t>23 февраля.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Главная цель </a:t>
            </a:r>
            <a:r>
              <a:rPr lang="ru-RU" dirty="0" smtClean="0"/>
              <a:t> </a:t>
            </a:r>
            <a:r>
              <a:rPr lang="ru-RU" dirty="0" err="1" smtClean="0"/>
              <a:t>портфолио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 </a:t>
            </a:r>
            <a:r>
              <a:rPr lang="ru-RU" dirty="0" smtClean="0"/>
              <a:t>проанализировать и представить значимые профессиональные результаты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обеспечить мониторинг </a:t>
            </a:r>
            <a:r>
              <a:rPr lang="ru-RU" dirty="0" smtClean="0"/>
              <a:t>моего профессионального роста. </a:t>
            </a:r>
          </a:p>
          <a:p>
            <a:r>
              <a:rPr lang="ru-RU" dirty="0" err="1" smtClean="0"/>
              <a:t>Портфолио</a:t>
            </a:r>
            <a:r>
              <a:rPr lang="ru-RU" dirty="0" smtClean="0"/>
              <a:t> </a:t>
            </a:r>
            <a:r>
              <a:rPr lang="ru-RU" dirty="0" smtClean="0"/>
              <a:t>позволяет учитывать результаты, достигнутые </a:t>
            </a:r>
            <a:r>
              <a:rPr lang="ru-RU" dirty="0" smtClean="0"/>
              <a:t>мной </a:t>
            </a:r>
            <a:r>
              <a:rPr lang="ru-RU" dirty="0" smtClean="0"/>
              <a:t>в обучении и воспитании,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проследить </a:t>
            </a:r>
            <a:r>
              <a:rPr lang="ru-RU" dirty="0" smtClean="0"/>
              <a:t>мою творческую </a:t>
            </a:r>
            <a:r>
              <a:rPr lang="ru-RU" dirty="0" smtClean="0"/>
              <a:t>и самообразовательную </a:t>
            </a:r>
            <a:r>
              <a:rPr lang="ru-RU" dirty="0" smtClean="0"/>
              <a:t>деятельность, </a:t>
            </a:r>
          </a:p>
          <a:p>
            <a:r>
              <a:rPr lang="ru-RU" dirty="0" smtClean="0"/>
              <a:t>показать мои умения </a:t>
            </a:r>
            <a:r>
              <a:rPr lang="ru-RU" dirty="0" smtClean="0"/>
              <a:t>решать профессиональные задачи, анализировать стратегию и тактику профессионального поведения, </a:t>
            </a:r>
            <a:r>
              <a:rPr lang="ru-RU" dirty="0" smtClean="0"/>
              <a:t>оценить мой  профессионализм.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200" dirty="0" smtClean="0"/>
              <a:t>Выбор образовательной программы и комплекта учебно-методической литературы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95400"/>
            <a:ext cx="7239000" cy="516033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При выборе образовательной программы, мной учтены основные подходы к формированию содержания образовательной области «Начального общего образования», которые определены государственным образовательным стандартом начального общего образования.</a:t>
            </a:r>
            <a:br>
              <a:rPr lang="ru-RU" dirty="0" smtClean="0"/>
            </a:br>
            <a:r>
              <a:rPr lang="ru-RU" dirty="0" smtClean="0"/>
              <a:t>Все учебники комплекта «Перспективная начальная школа» прошли государственную экспертизу по новой форме и включены Министерством образования и науки Российской Федерации в Федеральный перечень учебников, рекомендованных к использованию в общеобразовательной школе. Комплект состоит из учебников, рабочих тетрадей и методических пособий по всем основным предметам начальной школы.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Критерии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Соответствие содержания комплекта требованиями ФГОС начального общего образования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Взаимосвязь целей и задач учебно-методического </a:t>
            </a:r>
            <a:r>
              <a:rPr lang="ru-RU" sz="1800" dirty="0" err="1" smtClean="0"/>
              <a:t>комплек</a:t>
            </a:r>
            <a:r>
              <a:rPr lang="ru-RU" sz="1800" dirty="0" smtClean="0"/>
              <a:t>​та с его концептуальными положениями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Реализация универсальных учебных </a:t>
            </a:r>
            <a:r>
              <a:rPr lang="ru-RU" sz="1800" dirty="0" smtClean="0"/>
              <a:t>действий</a:t>
            </a:r>
          </a:p>
          <a:p>
            <a:r>
              <a:rPr lang="ru-RU" sz="1800" dirty="0" smtClean="0"/>
              <a:t>Возможность выполнения программы духовно-нравственного воспитания и развития младших школьников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Индивидуализация образования посредством системы раз​</a:t>
            </a:r>
            <a:r>
              <a:rPr lang="ru-RU" sz="1800" dirty="0" err="1" smtClean="0"/>
              <a:t>ноуровневых</a:t>
            </a:r>
            <a:r>
              <a:rPr lang="ru-RU" sz="1800" dirty="0" smtClean="0"/>
              <a:t> заданий и других способов, позволяющих </a:t>
            </a:r>
            <a:r>
              <a:rPr lang="ru-RU" sz="1800" dirty="0" err="1" smtClean="0"/>
              <a:t>постро</a:t>
            </a:r>
            <a:r>
              <a:rPr lang="ru-RU" sz="1800" dirty="0" smtClean="0"/>
              <a:t>​</a:t>
            </a:r>
            <a:r>
              <a:rPr lang="ru-RU" sz="1800" dirty="0" err="1" smtClean="0"/>
              <a:t>ить</a:t>
            </a:r>
            <a:r>
              <a:rPr lang="ru-RU" sz="1800" dirty="0" smtClean="0"/>
              <a:t> дифференцированное обучение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Создание условий для развития мотивации, </a:t>
            </a:r>
            <a:r>
              <a:rPr lang="ru-RU" sz="1800" dirty="0" err="1" smtClean="0"/>
              <a:t>самообразо</a:t>
            </a:r>
            <a:r>
              <a:rPr lang="ru-RU" sz="1800" dirty="0" smtClean="0"/>
              <a:t>​</a:t>
            </a:r>
            <a:r>
              <a:rPr lang="ru-RU" sz="1800" dirty="0" err="1" smtClean="0"/>
              <a:t>вания</a:t>
            </a:r>
            <a:r>
              <a:rPr lang="ru-RU" sz="1800" dirty="0" smtClean="0"/>
              <a:t> и формирования у учащихся приемов исследовательской деятельности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Структурная целостность учебно-методического ком​</a:t>
            </a:r>
            <a:r>
              <a:rPr lang="ru-RU" sz="1800" dirty="0" err="1" smtClean="0"/>
              <a:t>плекта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1600" dirty="0" smtClean="0"/>
              <a:t>Комплект «Перспективная начальная школа» по каждому учеб​ному предмету состоит из двух взаимосвязанных частей: УМК для ученика и для учителя.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7239000" cy="4876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1143000"/>
                <a:gridCol w="5638800"/>
              </a:tblGrid>
              <a:tr h="440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Учебный комплект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922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Математика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Чекин А.Л. Математика. В 2 частях. – М.: Академкнига/Учебник., 2012-2013 год.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Захарова О.А., Юдина Е.П. Математика в вопросах и заданиях: Тетрадь для самостоятельной работы №1, №2 и №3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11715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Русский язык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Каленчук М.Л., Малаховская О.В., Чуракова Н.А. Русский язык 1-4 класс. М.: Академкнига/Учебник., 2012-2013 год.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Байкова Т.А., Ерышева Е.Р., Малаховская О.В. Тетрадь для самостоятельной работы №1 и №2. — М.: Академкнига/Учебник.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922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Литературное чтение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Чуракова Н.А. Литературное чтение: Учебник. В 2 ч. — М.: Академкнига/Учебник.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Малаховская О.В. Литературное чтение: Тетрадь для самостоятельной работы №1 и №2. — М.: Академкнига/Учебник.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1421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Окружающий мир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Федотова О.Н,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Трафимова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Г.В.,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Трафимов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С.А. Окружающий мир. 2 класс: Учебник. В 2 ч. — М.: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Академкнига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/Учебник.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Федотова О.Н.,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Трафимова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Г.В.,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Трафимов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С.А. Окружающий мир в вопросах и заданиях. 2 класс: Тетради для самостоятельной работы №1 и №2. — М.: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Академкнига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/Учебник.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2390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1600" dirty="0" smtClean="0"/>
              <a:t>Использование современных образовательных технологий.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800" b="1" dirty="0" smtClean="0"/>
              <a:t>Проблемное обучение</a:t>
            </a:r>
            <a:r>
              <a:rPr lang="ru-RU" sz="1800" dirty="0" smtClean="0"/>
              <a:t> позволяет ставить ученика в позицию исследователя, учит его анализировать ситуацию, обосновывать её, пробуждать у него интерес к ещё нерешенным задачам. </a:t>
            </a:r>
          </a:p>
          <a:p>
            <a:r>
              <a:rPr lang="ru-RU" sz="1900" dirty="0" smtClean="0"/>
              <a:t>Реализация игровых приемов, и ситуаций при урочной форме занятий происходит по </a:t>
            </a:r>
            <a:r>
              <a:rPr lang="ru-RU" sz="1900" dirty="0" smtClean="0"/>
              <a:t> </a:t>
            </a:r>
            <a:r>
              <a:rPr lang="ru-RU" sz="1900" dirty="0" smtClean="0"/>
              <a:t>основным направлениям: дидактическая цель ставится перед учащимися в форме игровой задачи; учебная деятельность подчиняется правилам игры; учебный материал используется в качестве её средства, в учебную деятельность вводится элемент соревнования, который переводит дидактическую задачу в игровую; успешное выполнение дидактического задания связывается с игровым результатом</a:t>
            </a:r>
            <a:r>
              <a:rPr lang="ru-RU" dirty="0" smtClean="0"/>
              <a:t>.</a:t>
            </a:r>
          </a:p>
          <a:p>
            <a:r>
              <a:rPr lang="ru-RU" sz="1900" dirty="0" smtClean="0"/>
              <a:t>Групповая работа учащихся на уроке даёт определённый эффект как в повышении успешности обучения, так и в развитии интеллектуальных возможностей </a:t>
            </a:r>
            <a:r>
              <a:rPr lang="ru-RU" sz="1900" dirty="0" smtClean="0"/>
              <a:t>обучающихся</a:t>
            </a:r>
          </a:p>
          <a:p>
            <a:r>
              <a:rPr lang="ru-RU" sz="1900" dirty="0" smtClean="0"/>
              <a:t>Исследовательская работа</a:t>
            </a:r>
            <a:endParaRPr lang="ru-RU" sz="19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Участие в работе школьных методических структур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Выступала с докладами на МО учителей – предметников:</a:t>
            </a:r>
          </a:p>
          <a:p>
            <a:r>
              <a:rPr lang="ru-RU" sz="2000" dirty="0" smtClean="0"/>
              <a:t>«</a:t>
            </a:r>
            <a:r>
              <a:rPr lang="ru-RU" sz="2000" dirty="0" smtClean="0"/>
              <a:t>Начальная школа на пороге апробации Федеральных Государственных стандартов второго поколения» (по результатам районного МО учителей начальных классов) ноябрь 2012 г</a:t>
            </a:r>
          </a:p>
          <a:p>
            <a:r>
              <a:rPr lang="ru-RU" sz="2000" dirty="0" smtClean="0"/>
              <a:t>«</a:t>
            </a:r>
            <a:r>
              <a:rPr lang="ru-RU" sz="2000" dirty="0" err="1" smtClean="0"/>
              <a:t>Портфолио</a:t>
            </a:r>
            <a:r>
              <a:rPr lang="ru-RU" sz="2000" dirty="0" smtClean="0"/>
              <a:t> – как одна из форм оценивания индивидуальных достижений учащихся». 2013 г</a:t>
            </a:r>
          </a:p>
          <a:p>
            <a:r>
              <a:rPr lang="ru-RU" sz="2000" dirty="0" smtClean="0"/>
              <a:t>Работа над методической темой школы «Внедрение </a:t>
            </a:r>
            <a:r>
              <a:rPr lang="ru-RU" sz="2000" dirty="0" err="1" smtClean="0"/>
              <a:t>компетентностного</a:t>
            </a:r>
            <a:r>
              <a:rPr lang="ru-RU" sz="2000" dirty="0" smtClean="0"/>
              <a:t> и системно - </a:t>
            </a:r>
            <a:r>
              <a:rPr lang="ru-RU" sz="2000" dirty="0" err="1" smtClean="0"/>
              <a:t>деятельностного</a:t>
            </a:r>
            <a:r>
              <a:rPr lang="ru-RU" sz="2000" dirty="0" smtClean="0"/>
              <a:t> подходов в свете модернизации образования». 2014 г</a:t>
            </a:r>
          </a:p>
          <a:p>
            <a:r>
              <a:rPr lang="ru-RU" sz="2000" dirty="0" smtClean="0"/>
              <a:t>«Развитие концентрации внимания на уроках в начальных классах». 2014 г</a:t>
            </a:r>
            <a:endParaRPr lang="ru-RU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Результаты образовательной деятельности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Эффективность образовательного процесса мной достигается за счёт использования на своих уроках </a:t>
            </a:r>
            <a:r>
              <a:rPr lang="ru-RU" dirty="0" err="1" smtClean="0"/>
              <a:t>здоровьесберегающих</a:t>
            </a:r>
            <a:r>
              <a:rPr lang="ru-RU" dirty="0" smtClean="0"/>
              <a:t> </a:t>
            </a:r>
            <a:r>
              <a:rPr lang="ru-RU" dirty="0" smtClean="0"/>
              <a:t>технологий:</a:t>
            </a:r>
            <a:endParaRPr lang="ru-RU" dirty="0" smtClean="0"/>
          </a:p>
          <a:p>
            <a:r>
              <a:rPr lang="ru-RU" dirty="0" smtClean="0"/>
              <a:t>​ </a:t>
            </a:r>
            <a:r>
              <a:rPr lang="ru-RU" dirty="0" smtClean="0"/>
              <a:t>физкультурные </a:t>
            </a:r>
            <a:r>
              <a:rPr lang="ru-RU" dirty="0" smtClean="0"/>
              <a:t>минутки;</a:t>
            </a:r>
          </a:p>
          <a:p>
            <a:r>
              <a:rPr lang="ru-RU" dirty="0" smtClean="0"/>
              <a:t>​ </a:t>
            </a:r>
            <a:r>
              <a:rPr lang="ru-RU" dirty="0" smtClean="0"/>
              <a:t>подвижные </a:t>
            </a:r>
            <a:r>
              <a:rPr lang="ru-RU" dirty="0" smtClean="0"/>
              <a:t>игры;</a:t>
            </a:r>
          </a:p>
          <a:p>
            <a:r>
              <a:rPr lang="ru-RU" dirty="0" smtClean="0"/>
              <a:t>​ </a:t>
            </a:r>
            <a:r>
              <a:rPr lang="ru-RU" dirty="0" smtClean="0"/>
              <a:t>гимнастику </a:t>
            </a:r>
            <a:r>
              <a:rPr lang="ru-RU" dirty="0" smtClean="0"/>
              <a:t>для глаз;</a:t>
            </a:r>
          </a:p>
          <a:p>
            <a:r>
              <a:rPr lang="ru-RU" dirty="0" smtClean="0"/>
              <a:t>​ </a:t>
            </a:r>
            <a:r>
              <a:rPr lang="ru-RU" dirty="0" smtClean="0"/>
              <a:t>пальчиковую </a:t>
            </a:r>
            <a:r>
              <a:rPr lang="ru-RU" dirty="0" smtClean="0"/>
              <a:t>гимнастику;</a:t>
            </a:r>
          </a:p>
          <a:p>
            <a:r>
              <a:rPr lang="ru-RU" dirty="0" smtClean="0"/>
              <a:t>​ </a:t>
            </a:r>
            <a:r>
              <a:rPr lang="ru-RU" dirty="0" smtClean="0"/>
              <a:t>дыхательную </a:t>
            </a:r>
            <a:r>
              <a:rPr lang="ru-RU" dirty="0" smtClean="0"/>
              <a:t>гимнастику;</a:t>
            </a:r>
          </a:p>
          <a:p>
            <a:r>
              <a:rPr lang="ru-RU" dirty="0" smtClean="0"/>
              <a:t>​ </a:t>
            </a:r>
            <a:r>
              <a:rPr lang="ru-RU" dirty="0" smtClean="0"/>
              <a:t>дидактические </a:t>
            </a:r>
            <a:r>
              <a:rPr lang="ru-RU" dirty="0" smtClean="0"/>
              <a:t>игры с движениями;</a:t>
            </a:r>
          </a:p>
          <a:p>
            <a:r>
              <a:rPr lang="ru-RU" dirty="0" smtClean="0"/>
              <a:t>​ </a:t>
            </a:r>
            <a:r>
              <a:rPr lang="ru-RU" dirty="0" smtClean="0"/>
              <a:t>развивающие </a:t>
            </a:r>
            <a:r>
              <a:rPr lang="ru-RU" dirty="0" smtClean="0"/>
              <a:t>игры;</a:t>
            </a:r>
          </a:p>
          <a:p>
            <a:r>
              <a:rPr lang="ru-RU" dirty="0" smtClean="0"/>
              <a:t>​ </a:t>
            </a:r>
            <a:r>
              <a:rPr lang="ru-RU" dirty="0" smtClean="0"/>
              <a:t>необычные </a:t>
            </a:r>
            <a:r>
              <a:rPr lang="ru-RU" dirty="0" smtClean="0"/>
              <a:t>движения.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Спасибо!</a:t>
            </a:r>
            <a:endParaRPr lang="ru-RU" dirty="0"/>
          </a:p>
        </p:txBody>
      </p:sp>
      <p:pic>
        <p:nvPicPr>
          <p:cNvPr id="4" name="Содержимое 3" descr="H:\откр урок Савченко\SL373318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199" y="1676400"/>
            <a:ext cx="7010401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Савченко </a:t>
            </a:r>
            <a:r>
              <a:rPr lang="ru-RU" smtClean="0"/>
              <a:t>Наталья    Викторовна</a:t>
            </a:r>
            <a:endParaRPr lang="ru-RU" dirty="0"/>
          </a:p>
        </p:txBody>
      </p:sp>
      <p:pic>
        <p:nvPicPr>
          <p:cNvPr id="1026" name="Picture 2" descr="C:\Users\1\Desktop\Юбилей Савченко Н. В\фото воронеж\Фото047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608" y="1609725"/>
            <a:ext cx="6462184" cy="48466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Образование: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 smtClean="0"/>
              <a:t>средне специальное.</a:t>
            </a:r>
          </a:p>
          <a:p>
            <a:pPr algn="ctr"/>
            <a:r>
              <a:rPr lang="ru-RU" b="1" dirty="0" smtClean="0"/>
              <a:t>Окончила </a:t>
            </a:r>
            <a:r>
              <a:rPr lang="ru-RU" b="1" dirty="0" err="1" smtClean="0"/>
              <a:t>Вешенское</a:t>
            </a:r>
            <a:r>
              <a:rPr lang="ru-RU" b="1" dirty="0" smtClean="0"/>
              <a:t> педагогическое училище имени М.А. Шолохова в 1984 году  </a:t>
            </a:r>
          </a:p>
          <a:p>
            <a:pPr algn="ctr"/>
            <a:r>
              <a:rPr lang="ru-RU" b="1" dirty="0" smtClean="0"/>
              <a:t>Специальность «преподавание в начальных классах общеобразовательной школы». </a:t>
            </a:r>
          </a:p>
          <a:p>
            <a:pPr algn="ctr"/>
            <a:r>
              <a:rPr lang="ru-RU" b="1" dirty="0" smtClean="0"/>
              <a:t>В МБОУ Парижской ООШ  работаю с 1984 года учителем начальных классов.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Стаж работы: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4000" b="1" dirty="0" smtClean="0"/>
              <a:t>Трудовой </a:t>
            </a:r>
            <a:r>
              <a:rPr lang="ru-RU" sz="4000" dirty="0" smtClean="0"/>
              <a:t>- 30 лет, </a:t>
            </a:r>
          </a:p>
          <a:p>
            <a:pPr algn="ctr"/>
            <a:r>
              <a:rPr lang="ru-RU" sz="4000" b="1" dirty="0" smtClean="0"/>
              <a:t>педагогический </a:t>
            </a:r>
            <a:r>
              <a:rPr lang="ru-RU" sz="4000" dirty="0" smtClean="0"/>
              <a:t>– 30 лет, </a:t>
            </a:r>
          </a:p>
          <a:p>
            <a:pPr algn="ctr"/>
            <a:r>
              <a:rPr lang="ru-RU" sz="4000" b="1" dirty="0" smtClean="0"/>
              <a:t>в данном общеобразовательном учреждении</a:t>
            </a:r>
            <a:r>
              <a:rPr lang="ru-RU" sz="4000" dirty="0" smtClean="0"/>
              <a:t> – 30 лет</a:t>
            </a:r>
            <a:r>
              <a:rPr lang="ru-RU" dirty="0" smtClean="0"/>
              <a:t>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Категории: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3600" dirty="0" smtClean="0"/>
              <a:t>1 квалификационная категория  </a:t>
            </a:r>
          </a:p>
          <a:p>
            <a:pPr algn="ctr">
              <a:buNone/>
            </a:pPr>
            <a:r>
              <a:rPr lang="ru-RU" sz="3600" dirty="0" smtClean="0"/>
              <a:t>приказ № 32 от 08.06.2012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Сведения о работе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i="1" dirty="0" smtClean="0"/>
              <a:t>1. </a:t>
            </a:r>
            <a:r>
              <a:rPr lang="ru-RU" i="1" dirty="0" smtClean="0"/>
              <a:t>Работаю классным руководителем:    2</a:t>
            </a:r>
            <a:r>
              <a:rPr lang="ru-RU" i="1" dirty="0" smtClean="0"/>
              <a:t>, 4 </a:t>
            </a:r>
            <a:r>
              <a:rPr lang="ru-RU" i="1" dirty="0" smtClean="0"/>
              <a:t>классов</a:t>
            </a:r>
            <a:endParaRPr lang="ru-RU" i="1" dirty="0" smtClean="0"/>
          </a:p>
          <a:p>
            <a:r>
              <a:rPr lang="ru-RU" i="1" dirty="0" smtClean="0"/>
              <a:t>2. Дополнительные образовательные услуги:</a:t>
            </a:r>
          </a:p>
          <a:p>
            <a:r>
              <a:rPr lang="ru-RU" i="1" dirty="0" smtClean="0"/>
              <a:t> </a:t>
            </a:r>
            <a:r>
              <a:rPr lang="ru-RU" i="1" dirty="0" smtClean="0">
                <a:sym typeface="Symbol"/>
              </a:rPr>
              <a:t></a:t>
            </a:r>
            <a:r>
              <a:rPr lang="ru-RU" i="1" dirty="0" smtClean="0"/>
              <a:t>Администратор электронного журнала</a:t>
            </a:r>
          </a:p>
          <a:p>
            <a:r>
              <a:rPr lang="ru-RU" i="1" dirty="0" smtClean="0"/>
              <a:t> </a:t>
            </a:r>
            <a:r>
              <a:rPr lang="ru-RU" i="1" dirty="0" smtClean="0">
                <a:sym typeface="Symbol"/>
              </a:rPr>
              <a:t></a:t>
            </a:r>
            <a:r>
              <a:rPr lang="ru-RU" i="1" dirty="0" smtClean="0"/>
              <a:t>Руководитель МО учителей - предметников</a:t>
            </a:r>
          </a:p>
          <a:p>
            <a:r>
              <a:rPr lang="ru-RU" i="1" dirty="0" smtClean="0"/>
              <a:t> </a:t>
            </a:r>
            <a:r>
              <a:rPr lang="ru-RU" i="1" dirty="0" smtClean="0">
                <a:sym typeface="Symbol"/>
              </a:rPr>
              <a:t></a:t>
            </a:r>
            <a:r>
              <a:rPr lang="ru-RU" i="1" dirty="0" smtClean="0"/>
              <a:t>Председатель школьного профсоюзного комитета</a:t>
            </a:r>
          </a:p>
          <a:p>
            <a:r>
              <a:rPr lang="ru-RU" i="1" dirty="0" smtClean="0"/>
              <a:t>- Ответственная за школьную библиотеку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Повышение квалификации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57200" y="1600200"/>
          <a:ext cx="7239000" cy="4876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2032000"/>
                <a:gridCol w="1206500"/>
                <a:gridCol w="1206500"/>
                <a:gridCol w="1206500"/>
                <a:gridCol w="1206500"/>
              </a:tblGrid>
              <a:tr h="11127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Название курсов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Год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Кол-во часов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Место прохождения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№ свидетельства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6665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Организация учебного процесса в начальной школе на основе </a:t>
                      </a:r>
                      <a:r>
                        <a:rPr lang="ru-RU" sz="1600" b="1" dirty="0" err="1">
                          <a:latin typeface="Times New Roman"/>
                          <a:ea typeface="Calibri"/>
                          <a:cs typeface="Times New Roman"/>
                        </a:rPr>
                        <a:t>здоровьесберегающих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 технологий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2004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144 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г. Ростов –на-Дону РО ИПК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№ 2243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973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Педагогика и методика начального образования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2012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144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г. Ростов –на-Дону РО ИПК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№ 100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Дипломы, грамоты, сертификаты, </a:t>
            </a:r>
            <a:r>
              <a:rPr lang="ru-RU" dirty="0" smtClean="0"/>
              <a:t>благодарность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ctr"/>
            <a:r>
              <a:rPr lang="ru-RU" dirty="0" smtClean="0"/>
              <a:t>Диплом организатора  за подготовку и проведение Всероссийской викторины «Эрудит»2012 г.</a:t>
            </a:r>
          </a:p>
          <a:p>
            <a:pPr lvl="0" algn="ctr"/>
            <a:r>
              <a:rPr lang="ru-RU" dirty="0" smtClean="0"/>
              <a:t>Диплом организатора за подготовку и проведение олимпиады по окружающему миру 2012 г.</a:t>
            </a:r>
          </a:p>
          <a:p>
            <a:pPr lvl="0" algn="ctr"/>
            <a:r>
              <a:rPr lang="ru-RU" dirty="0" smtClean="0"/>
              <a:t>Удостоверение «Ветеран труда», 07.06.2012 г. (серия Т № 888098)</a:t>
            </a:r>
          </a:p>
          <a:p>
            <a:pPr lvl="0" algn="ctr"/>
            <a:r>
              <a:rPr lang="ru-RU" dirty="0" smtClean="0"/>
              <a:t>Благодарность учителю за организацию  и проведение Всероссийских предметных олимпиад для младших школьников 2014 г.</a:t>
            </a:r>
          </a:p>
          <a:p>
            <a:pPr lvl="0" algn="ctr"/>
            <a:r>
              <a:rPr lang="ru-RU" dirty="0" smtClean="0"/>
              <a:t>Грамота директора МБОУ Парижской ООШ 2014 г.</a:t>
            </a:r>
          </a:p>
          <a:p>
            <a:pPr lvl="0" algn="ctr"/>
            <a:r>
              <a:rPr lang="ru-RU" dirty="0" smtClean="0"/>
              <a:t>Диплом за подготовку учащихся к Международной предметной олимпиаде для школьников «Эверест» (окружающий мир), 2015 г.</a:t>
            </a:r>
          </a:p>
          <a:p>
            <a:pPr lvl="0" algn="ctr"/>
            <a:r>
              <a:rPr lang="ru-RU" dirty="0" smtClean="0"/>
              <a:t> Благодарность учителю за организацию  и проведение Международного конкурса «Медвежонок – языкознание для всех» 2014 </a:t>
            </a:r>
            <a:r>
              <a:rPr lang="ru-RU" dirty="0" smtClean="0"/>
              <a:t>г.  </a:t>
            </a:r>
          </a:p>
          <a:p>
            <a:pPr lvl="0" algn="ctr"/>
            <a:r>
              <a:rPr lang="ru-RU" dirty="0" smtClean="0"/>
              <a:t> </a:t>
            </a:r>
            <a:r>
              <a:rPr lang="ru-RU" dirty="0" smtClean="0"/>
              <a:t>Сертификат школьного  организатора конкурса  Всероссийского </a:t>
            </a:r>
            <a:r>
              <a:rPr lang="ru-RU" dirty="0" err="1" smtClean="0"/>
              <a:t>полиатлон</a:t>
            </a:r>
            <a:r>
              <a:rPr lang="ru-RU" dirty="0" smtClean="0"/>
              <a:t> - мониторинга </a:t>
            </a:r>
            <a:r>
              <a:rPr lang="ru-RU" dirty="0" smtClean="0"/>
              <a:t>, </a:t>
            </a:r>
            <a:r>
              <a:rPr lang="ru-RU" dirty="0" smtClean="0"/>
              <a:t>2015 г. </a:t>
            </a:r>
          </a:p>
          <a:p>
            <a:pPr lvl="0" algn="ctr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172</TotalTime>
  <Words>1237</Words>
  <Application>Microsoft Office PowerPoint</Application>
  <PresentationFormat>Экран (4:3)</PresentationFormat>
  <Paragraphs>199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Изящная</vt:lpstr>
      <vt:lpstr>Портфолио </vt:lpstr>
      <vt:lpstr>Главная цель  портфолио</vt:lpstr>
      <vt:lpstr>   Савченко Наталья    Викторовна</vt:lpstr>
      <vt:lpstr>Образование: </vt:lpstr>
      <vt:lpstr>Стаж работы:  </vt:lpstr>
      <vt:lpstr>Категории: </vt:lpstr>
      <vt:lpstr>Сведения о работе</vt:lpstr>
      <vt:lpstr>Повышение квалификации </vt:lpstr>
      <vt:lpstr>Дипломы, грамоты, сертификаты, благодарность</vt:lpstr>
      <vt:lpstr>Качество предметной подготовки детей</vt:lpstr>
      <vt:lpstr>Участие в конкурсах и олимпиадах различных уровней</vt:lpstr>
      <vt:lpstr>Результаты участия в конкурсах</vt:lpstr>
      <vt:lpstr>Качество знаний</vt:lpstr>
      <vt:lpstr>Позитивная динамика учебных достижений учащихся.</vt:lpstr>
      <vt:lpstr>Отличники, хорошисты</vt:lpstr>
      <vt:lpstr>Работа с родителями</vt:lpstr>
      <vt:lpstr>Результативность работы классного руководителя с учащимися и их родителями  </vt:lpstr>
      <vt:lpstr>Участие в общественной жизни</vt:lpstr>
      <vt:lpstr>школьные внеклассные мероприятия:</vt:lpstr>
      <vt:lpstr>Выбор образовательной программы и комплекта учебно-методической литературы </vt:lpstr>
      <vt:lpstr>Критерии </vt:lpstr>
      <vt:lpstr>Комплект «Перспективная начальная школа» по каждому учеб​ному предмету состоит из двух взаимосвязанных частей: УМК для ученика и для учителя. </vt:lpstr>
      <vt:lpstr>  Использование современных образовательных технологий. </vt:lpstr>
      <vt:lpstr>Участие в работе школьных методических структур </vt:lpstr>
      <vt:lpstr>Результаты образовательной деятельности </vt:lpstr>
      <vt:lpstr>Спасибо!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Портфолио </dc:title>
  <dc:creator>1</dc:creator>
  <cp:lastModifiedBy>1</cp:lastModifiedBy>
  <cp:revision>23</cp:revision>
  <dcterms:created xsi:type="dcterms:W3CDTF">2015-06-06T06:11:49Z</dcterms:created>
  <dcterms:modified xsi:type="dcterms:W3CDTF">2015-06-09T11:59:20Z</dcterms:modified>
</cp:coreProperties>
</file>